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6">
          <p15:clr>
            <a:srgbClr val="9AA0A6"/>
          </p15:clr>
        </p15:guide>
        <p15:guide id="4" orient="horz" pos="1041">
          <p15:clr>
            <a:srgbClr val="9AA0A6"/>
          </p15:clr>
        </p15:guide>
        <p15:guide id="5" pos="602">
          <p15:clr>
            <a:srgbClr val="9AA0A6"/>
          </p15:clr>
        </p15:guide>
        <p15:guide id="6" pos="1551">
          <p15:clr>
            <a:srgbClr val="9AA0A6"/>
          </p15:clr>
        </p15:guide>
        <p15:guide id="7" pos="2412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49988B-CD17-4828-A171-06918677253E}" v="10" dt="2022-01-18T21:43:16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009" autoAdjust="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>
        <p:guide orient="horz" pos="1620"/>
        <p:guide pos="2880"/>
        <p:guide orient="horz" pos="326"/>
        <p:guide orient="horz" pos="1041"/>
        <p:guide pos="602"/>
        <p:guide pos="1551"/>
        <p:guide pos="24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kar Reddy Sajjala" userId="48f25dca-e2b7-4549-93a6-4c5746a797b4" providerId="ADAL" clId="{A649988B-CD17-4828-A171-06918677253E}"/>
    <pc:docChg chg="undo redo custSel addSld modSld">
      <pc:chgData name="Sreekar Reddy Sajjala" userId="48f25dca-e2b7-4549-93a6-4c5746a797b4" providerId="ADAL" clId="{A649988B-CD17-4828-A171-06918677253E}" dt="2022-01-18T21:43:21.752" v="635" actId="478"/>
      <pc:docMkLst>
        <pc:docMk/>
      </pc:docMkLst>
      <pc:sldChg chg="modSp mod">
        <pc:chgData name="Sreekar Reddy Sajjala" userId="48f25dca-e2b7-4549-93a6-4c5746a797b4" providerId="ADAL" clId="{A649988B-CD17-4828-A171-06918677253E}" dt="2022-01-18T19:55:30.582" v="7" actId="1036"/>
        <pc:sldMkLst>
          <pc:docMk/>
          <pc:sldMk cId="0" sldId="256"/>
        </pc:sldMkLst>
        <pc:spChg chg="mod">
          <ac:chgData name="Sreekar Reddy Sajjala" userId="48f25dca-e2b7-4549-93a6-4c5746a797b4" providerId="ADAL" clId="{A649988B-CD17-4828-A171-06918677253E}" dt="2022-01-18T19:55:30.582" v="7" actId="1036"/>
          <ac:spMkLst>
            <pc:docMk/>
            <pc:sldMk cId="0" sldId="256"/>
            <ac:spMk id="115" creationId="{00000000-0000-0000-0000-000000000000}"/>
          </ac:spMkLst>
        </pc:spChg>
      </pc:sldChg>
      <pc:sldChg chg="addSp delSp modSp mod">
        <pc:chgData name="Sreekar Reddy Sajjala" userId="48f25dca-e2b7-4549-93a6-4c5746a797b4" providerId="ADAL" clId="{A649988B-CD17-4828-A171-06918677253E}" dt="2022-01-18T21:42:09.488" v="620" actId="1076"/>
        <pc:sldMkLst>
          <pc:docMk/>
          <pc:sldMk cId="0" sldId="259"/>
        </pc:sldMkLst>
        <pc:spChg chg="del">
          <ac:chgData name="Sreekar Reddy Sajjala" userId="48f25dca-e2b7-4549-93a6-4c5746a797b4" providerId="ADAL" clId="{A649988B-CD17-4828-A171-06918677253E}" dt="2022-01-18T21:35:31.727" v="609" actId="478"/>
          <ac:spMkLst>
            <pc:docMk/>
            <pc:sldMk cId="0" sldId="259"/>
            <ac:spMk id="172" creationId="{00000000-0000-0000-0000-000000000000}"/>
          </ac:spMkLst>
        </pc:spChg>
        <pc:picChg chg="add mod">
          <ac:chgData name="Sreekar Reddy Sajjala" userId="48f25dca-e2b7-4549-93a6-4c5746a797b4" providerId="ADAL" clId="{A649988B-CD17-4828-A171-06918677253E}" dt="2022-01-18T21:38:10.911" v="612" actId="1076"/>
          <ac:picMkLst>
            <pc:docMk/>
            <pc:sldMk cId="0" sldId="259"/>
            <ac:picMk id="3" creationId="{DEEB2CF6-C576-4721-B4A5-182CDC0D305E}"/>
          </ac:picMkLst>
        </pc:picChg>
        <pc:picChg chg="add mod">
          <ac:chgData name="Sreekar Reddy Sajjala" userId="48f25dca-e2b7-4549-93a6-4c5746a797b4" providerId="ADAL" clId="{A649988B-CD17-4828-A171-06918677253E}" dt="2022-01-18T21:41:14.661" v="615" actId="1076"/>
          <ac:picMkLst>
            <pc:docMk/>
            <pc:sldMk cId="0" sldId="259"/>
            <ac:picMk id="5" creationId="{71ECAB3E-EEBA-4698-9D0A-2F1081CAED6D}"/>
          </ac:picMkLst>
        </pc:picChg>
        <pc:picChg chg="add mod">
          <ac:chgData name="Sreekar Reddy Sajjala" userId="48f25dca-e2b7-4549-93a6-4c5746a797b4" providerId="ADAL" clId="{A649988B-CD17-4828-A171-06918677253E}" dt="2022-01-18T21:42:09.488" v="620" actId="1076"/>
          <ac:picMkLst>
            <pc:docMk/>
            <pc:sldMk cId="0" sldId="259"/>
            <ac:picMk id="7" creationId="{8D9A9151-ABE2-41AB-87C2-AB8CB6497150}"/>
          </ac:picMkLst>
        </pc:picChg>
      </pc:sldChg>
      <pc:sldChg chg="addSp delSp modSp mod modNotes modNotesTx">
        <pc:chgData name="Sreekar Reddy Sajjala" userId="48f25dca-e2b7-4549-93a6-4c5746a797b4" providerId="ADAL" clId="{A649988B-CD17-4828-A171-06918677253E}" dt="2022-01-18T21:07:04.808" v="341" actId="1076"/>
        <pc:sldMkLst>
          <pc:docMk/>
          <pc:sldMk cId="0" sldId="261"/>
        </pc:sldMkLst>
        <pc:spChg chg="add mod">
          <ac:chgData name="Sreekar Reddy Sajjala" userId="48f25dca-e2b7-4549-93a6-4c5746a797b4" providerId="ADAL" clId="{A649988B-CD17-4828-A171-06918677253E}" dt="2022-01-18T21:06:58.073" v="340" actId="1038"/>
          <ac:spMkLst>
            <pc:docMk/>
            <pc:sldMk cId="0" sldId="261"/>
            <ac:spMk id="4" creationId="{C9CCAC8B-2477-4223-B9B5-78E534D2DB91}"/>
          </ac:spMkLst>
        </pc:spChg>
        <pc:spChg chg="add mod">
          <ac:chgData name="Sreekar Reddy Sajjala" userId="48f25dca-e2b7-4549-93a6-4c5746a797b4" providerId="ADAL" clId="{A649988B-CD17-4828-A171-06918677253E}" dt="2022-01-18T21:06:58.073" v="340" actId="1038"/>
          <ac:spMkLst>
            <pc:docMk/>
            <pc:sldMk cId="0" sldId="261"/>
            <ac:spMk id="5" creationId="{C2BB16F2-F18D-491D-BB79-144FCABBC901}"/>
          </ac:spMkLst>
        </pc:spChg>
        <pc:spChg chg="add mod ord">
          <ac:chgData name="Sreekar Reddy Sajjala" userId="48f25dca-e2b7-4549-93a6-4c5746a797b4" providerId="ADAL" clId="{A649988B-CD17-4828-A171-06918677253E}" dt="2022-01-18T21:07:04.808" v="341" actId="1076"/>
          <ac:spMkLst>
            <pc:docMk/>
            <pc:sldMk cId="0" sldId="261"/>
            <ac:spMk id="6" creationId="{5DB5169F-3001-4E62-9535-D7CAD540672E}"/>
          </ac:spMkLst>
        </pc:spChg>
        <pc:picChg chg="add del mod">
          <ac:chgData name="Sreekar Reddy Sajjala" userId="48f25dca-e2b7-4549-93a6-4c5746a797b4" providerId="ADAL" clId="{A649988B-CD17-4828-A171-06918677253E}" dt="2022-01-18T21:05:33.607" v="297" actId="478"/>
          <ac:picMkLst>
            <pc:docMk/>
            <pc:sldMk cId="0" sldId="261"/>
            <ac:picMk id="3" creationId="{87164684-0691-4494-ACC0-8B63A37A72B1}"/>
          </ac:picMkLst>
        </pc:picChg>
        <pc:picChg chg="add mod ord">
          <ac:chgData name="Sreekar Reddy Sajjala" userId="48f25dca-e2b7-4549-93a6-4c5746a797b4" providerId="ADAL" clId="{A649988B-CD17-4828-A171-06918677253E}" dt="2022-01-18T21:06:41.251" v="307" actId="171"/>
          <ac:picMkLst>
            <pc:docMk/>
            <pc:sldMk cId="0" sldId="261"/>
            <ac:picMk id="8" creationId="{941654BB-A0D6-4644-A52E-9997579B564A}"/>
          </ac:picMkLst>
        </pc:picChg>
        <pc:picChg chg="add del mod">
          <ac:chgData name="Sreekar Reddy Sajjala" userId="48f25dca-e2b7-4549-93a6-4c5746a797b4" providerId="ADAL" clId="{A649988B-CD17-4828-A171-06918677253E}" dt="2022-01-18T20:06:50.670" v="41" actId="478"/>
          <ac:picMkLst>
            <pc:docMk/>
            <pc:sldMk cId="0" sldId="261"/>
            <ac:picMk id="21" creationId="{B6E82BF7-50CE-49B2-AE03-F2503702CD01}"/>
          </ac:picMkLst>
        </pc:picChg>
        <pc:picChg chg="del">
          <ac:chgData name="Sreekar Reddy Sajjala" userId="48f25dca-e2b7-4549-93a6-4c5746a797b4" providerId="ADAL" clId="{A649988B-CD17-4828-A171-06918677253E}" dt="2022-01-18T20:02:13.193" v="12" actId="478"/>
          <ac:picMkLst>
            <pc:docMk/>
            <pc:sldMk cId="0" sldId="261"/>
            <ac:picMk id="223" creationId="{00000000-0000-0000-0000-000000000000}"/>
          </ac:picMkLst>
        </pc:picChg>
      </pc:sldChg>
      <pc:sldChg chg="addSp delSp modSp mod">
        <pc:chgData name="Sreekar Reddy Sajjala" userId="48f25dca-e2b7-4549-93a6-4c5746a797b4" providerId="ADAL" clId="{A649988B-CD17-4828-A171-06918677253E}" dt="2022-01-18T21:31:10.573" v="608" actId="14100"/>
        <pc:sldMkLst>
          <pc:docMk/>
          <pc:sldMk cId="0" sldId="262"/>
        </pc:sldMkLst>
        <pc:spChg chg="add mod">
          <ac:chgData name="Sreekar Reddy Sajjala" userId="48f25dca-e2b7-4549-93a6-4c5746a797b4" providerId="ADAL" clId="{A649988B-CD17-4828-A171-06918677253E}" dt="2022-01-18T21:13:47.950" v="493" actId="20577"/>
          <ac:spMkLst>
            <pc:docMk/>
            <pc:sldMk cId="0" sldId="262"/>
            <ac:spMk id="9" creationId="{0D8B67ED-8F5B-4F7D-8068-552E4230A352}"/>
          </ac:spMkLst>
        </pc:spChg>
        <pc:spChg chg="add mod">
          <ac:chgData name="Sreekar Reddy Sajjala" userId="48f25dca-e2b7-4549-93a6-4c5746a797b4" providerId="ADAL" clId="{A649988B-CD17-4828-A171-06918677253E}" dt="2022-01-18T21:15:54.907" v="591" actId="1076"/>
          <ac:spMkLst>
            <pc:docMk/>
            <pc:sldMk cId="0" sldId="262"/>
            <ac:spMk id="11" creationId="{D01FE0DC-9F94-4A70-828E-97E5FEED75C5}"/>
          </ac:spMkLst>
        </pc:spChg>
        <pc:spChg chg="del mod">
          <ac:chgData name="Sreekar Reddy Sajjala" userId="48f25dca-e2b7-4549-93a6-4c5746a797b4" providerId="ADAL" clId="{A649988B-CD17-4828-A171-06918677253E}" dt="2022-01-18T21:09:47.222" v="385" actId="478"/>
          <ac:spMkLst>
            <pc:docMk/>
            <pc:sldMk cId="0" sldId="262"/>
            <ac:spMk id="244" creationId="{00000000-0000-0000-0000-000000000000}"/>
          </ac:spMkLst>
        </pc:spChg>
        <pc:picChg chg="add del">
          <ac:chgData name="Sreekar Reddy Sajjala" userId="48f25dca-e2b7-4549-93a6-4c5746a797b4" providerId="ADAL" clId="{A649988B-CD17-4828-A171-06918677253E}" dt="2022-01-18T20:04:52.148" v="17" actId="22"/>
          <ac:picMkLst>
            <pc:docMk/>
            <pc:sldMk cId="0" sldId="262"/>
            <ac:picMk id="3" creationId="{A29FAC0B-3828-4939-ABBB-FA4A168A6E85}"/>
          </ac:picMkLst>
        </pc:picChg>
        <pc:picChg chg="add del mod">
          <ac:chgData name="Sreekar Reddy Sajjala" userId="48f25dca-e2b7-4549-93a6-4c5746a797b4" providerId="ADAL" clId="{A649988B-CD17-4828-A171-06918677253E}" dt="2022-01-18T20:05:43.954" v="28" actId="21"/>
          <ac:picMkLst>
            <pc:docMk/>
            <pc:sldMk cId="0" sldId="262"/>
            <ac:picMk id="5" creationId="{46391F38-CB71-4E16-8CB3-1E9DAAFF1675}"/>
          </ac:picMkLst>
        </pc:picChg>
        <pc:picChg chg="add del mod">
          <ac:chgData name="Sreekar Reddy Sajjala" userId="48f25dca-e2b7-4549-93a6-4c5746a797b4" providerId="ADAL" clId="{A649988B-CD17-4828-A171-06918677253E}" dt="2022-01-18T21:30:50.585" v="602" actId="478"/>
          <ac:picMkLst>
            <pc:docMk/>
            <pc:sldMk cId="0" sldId="262"/>
            <ac:picMk id="10" creationId="{AC408689-2044-4493-95E0-F320E3153CA0}"/>
          </ac:picMkLst>
        </pc:picChg>
        <pc:picChg chg="add mod">
          <ac:chgData name="Sreekar Reddy Sajjala" userId="48f25dca-e2b7-4549-93a6-4c5746a797b4" providerId="ADAL" clId="{A649988B-CD17-4828-A171-06918677253E}" dt="2022-01-18T21:31:10.573" v="608" actId="14100"/>
          <ac:picMkLst>
            <pc:docMk/>
            <pc:sldMk cId="0" sldId="262"/>
            <ac:picMk id="13" creationId="{B57628CE-E3C9-4CA7-A0AE-F6A14F906BAE}"/>
          </ac:picMkLst>
        </pc:picChg>
      </pc:sldChg>
      <pc:sldChg chg="addSp delSp modSp new mod">
        <pc:chgData name="Sreekar Reddy Sajjala" userId="48f25dca-e2b7-4549-93a6-4c5746a797b4" providerId="ADAL" clId="{A649988B-CD17-4828-A171-06918677253E}" dt="2022-01-18T21:43:21.752" v="635" actId="478"/>
        <pc:sldMkLst>
          <pc:docMk/>
          <pc:sldMk cId="2405873515" sldId="265"/>
        </pc:sldMkLst>
        <pc:spChg chg="del">
          <ac:chgData name="Sreekar Reddy Sajjala" userId="48f25dca-e2b7-4549-93a6-4c5746a797b4" providerId="ADAL" clId="{A649988B-CD17-4828-A171-06918677253E}" dt="2022-01-18T21:42:15.419" v="622" actId="478"/>
          <ac:spMkLst>
            <pc:docMk/>
            <pc:sldMk cId="2405873515" sldId="265"/>
            <ac:spMk id="3" creationId="{13B6FB9B-D6A3-44C2-BF15-F7A4D861F6CE}"/>
          </ac:spMkLst>
        </pc:spChg>
        <pc:picChg chg="add mod">
          <ac:chgData name="Sreekar Reddy Sajjala" userId="48f25dca-e2b7-4549-93a6-4c5746a797b4" providerId="ADAL" clId="{A649988B-CD17-4828-A171-06918677253E}" dt="2022-01-18T21:43:10.545" v="629" actId="1076"/>
          <ac:picMkLst>
            <pc:docMk/>
            <pc:sldMk cId="2405873515" sldId="265"/>
            <ac:picMk id="5" creationId="{56E06114-6D20-46D5-8027-AC6E6CCCD151}"/>
          </ac:picMkLst>
        </pc:picChg>
        <pc:picChg chg="add del mod">
          <ac:chgData name="Sreekar Reddy Sajjala" userId="48f25dca-e2b7-4549-93a6-4c5746a797b4" providerId="ADAL" clId="{A649988B-CD17-4828-A171-06918677253E}" dt="2022-01-18T21:43:21.752" v="635" actId="478"/>
          <ac:picMkLst>
            <pc:docMk/>
            <pc:sldMk cId="2405873515" sldId="265"/>
            <ac:picMk id="7" creationId="{84AB5357-06AF-4575-B9BD-409EF7F0379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71795-B3E1-4FF0-9301-E037F3FC74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383335-F372-48EE-A924-6312460170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69020-C512-417C-A91C-9C54E87E6909}" type="datetimeFigureOut">
              <a:rPr lang="en-DE" smtClean="0"/>
              <a:t>19/01/2022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06EA5-0F3D-4C5A-A10D-9104DA7D2F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4E18F-9400-4541-B448-FA9476894E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C24B4-B215-4946-A8B4-B1440161963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6148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915c21b69_2_58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0915c21b69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915c21b69_2_67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0915c21b69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915c21b69_2_72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Explanation of all 4 datasets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Explain preprocessing steps: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			 i Time selection for cutting of the data?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ii Why only training data was augmented?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iii What was the need for normalizing the data? Could the data have been used without normalizing?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iv Uptil what points was the data resampled? What was the original number of points?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Explain regarding what outliers indicate?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Which all models were used?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Parameters used for model creation?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Prediction</a:t>
            </a:r>
            <a:endParaRPr/>
          </a:p>
        </p:txBody>
      </p:sp>
      <p:sp>
        <p:nvSpPr>
          <p:cNvPr id="126" name="Google Shape;126;g10915c21b69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915c21b69_2_77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0915c21b69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915c21b69_2_82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What are Hyperparameters?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What all did we optimize? How? And what all choices did we give for tuning algorithm?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does selecting a best model work? - by choosing the top 1% models and checking the learning rates from histograms and sorting by runtime.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/>
          </a:p>
        </p:txBody>
      </p:sp>
      <p:sp>
        <p:nvSpPr>
          <p:cNvPr id="190" name="Google Shape;190;g10915c21b69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915c21b69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915c21b69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train split - 0.2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</a:t>
            </a:r>
            <a:r>
              <a:rPr lang="en" dirty="0"/>
              <a:t>atch size - 32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Epochs-60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915c21b69_2_87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0915c21b6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915c21b69_2_92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0915c21b69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915c21b69_2_97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0915c21b69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B312-9FFB-49A5-A9FF-780165CEE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462EE-F281-49FE-9BED-8181B1F79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AA34A-4842-42F7-8132-FF106CF42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85921-9088-4420-B25B-90851D7E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DBE5C-967A-45CF-8A75-B043B20C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234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ECCB-7F8E-45F0-866C-AD0DB611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4A2AC-316C-4F36-965B-25D41AA96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E51E3-9BE5-49C0-B626-BB249B2F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21FE-6E35-4474-9755-B6342FD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69DDF-3B84-402B-AD4F-84D17FB4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213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0F3DF-B535-49D9-B775-F7A170C78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9262A-02BC-4FBF-98F8-683301AD1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934C0-5C74-4523-B43B-BFF43904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89565-1223-48EB-9216-AD11E48C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BAE15-39FB-42EA-BDAB-B5A23AC1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5940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_2/3 Foto">
  <p:cSld name="Titel_2/3 Fot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88000" y="3543675"/>
            <a:ext cx="8568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88000" y="3913575"/>
            <a:ext cx="8568000" cy="6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35846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18287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_Aufzählung">
  <p:cSld name="Inhalt_Aufzählung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352789" y="843510"/>
            <a:ext cx="6437763" cy="345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98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242E26-6877-44DC-83C6-329DB05104F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27B0A-03D9-4BD3-8817-5EAF2613F88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C075F-2D98-4F3D-8659-F6120A3584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6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DDF3-76FB-4536-8455-B119687D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CB6C0-07F0-40DD-B95B-11923A220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15B1-244F-46B1-95A2-F8A9DABD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D023F-D334-4AEA-9815-673CCC31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4AE28-E32A-4D58-9470-508490F6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271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9D7A-D949-41BC-BFBD-89ADCBA8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E966F-8BBE-430C-8934-3F42AEEE1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8F7E-ABB3-44BB-88D2-C951DEBA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D1F7D-B15F-450D-B9FA-18868722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ABF90-A2EF-49EC-9786-06A423ED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548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1B8B7-5668-46C1-A252-D0C55EBC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A5A6-4EC2-461A-8A38-09050A429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3E22E-67E3-4F36-9048-20BC376A0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56C8A-47E9-4F10-9F3B-B8723624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CB77F-0B59-4BD5-96C5-ACF60A07F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C3A1F-BFAE-4CEE-8571-E8CD0FC2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591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B0DB-2F49-404A-88FE-62A9E615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FAD09-0F18-4A34-9DB8-D2EA48F19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34A79-6584-4D82-8886-99DFE49E0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4BAB7-37ED-452C-9F5F-FE53E6DCA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2CAEC-2070-497A-8E5D-0FB171560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92861-FA62-4CE3-A179-083D564F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C412CD-D0EF-40B9-9FFB-84A75E99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D2DE5-4387-403C-BF04-6CCF61EA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450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610DF-1F24-4370-BE9D-16005FF6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596D5-5814-4127-8155-F827EBB4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6809F-93A5-40B2-B3DE-A26CB22A6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1AAF0-4DED-4A6D-957A-9A0A262B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399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5702F-C089-498D-BF93-009FD887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AA265-C081-4721-ABBC-925468D2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F543B-3210-4294-BB1A-94239FD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77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9DD6-ACF9-4EF5-867E-FEB55488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92A9-99A5-4809-9D86-E9DD0AD31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91EE1-B13F-4418-AFCB-F27659F1C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A02E4-2B2C-439D-8258-64F93F00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4C47A-B9A8-4989-99B1-46A144F57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5D158-6D7A-45B5-8664-993FD492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187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2D42-76A0-4593-9236-FDF81588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46086-0843-4BE0-A152-AF41A2E90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22E28-F3DA-4930-A3C3-287F5CB7C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A12E4-C4EB-4F83-9F7F-48DF7AC0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1CC1B-424E-45D7-AC99-2E858654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61087-9460-4327-8B52-3EF44352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158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27468B-697D-4875-B71C-B19E0D83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BBF44-E491-484B-8895-E7E209968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29A17-65E0-49E7-B45D-831C94AE0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7132E-87D4-4B0B-97B4-EC6AEE9C6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6DBB0-33DD-4C31-AA52-C8358C8D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002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ctrTitle"/>
          </p:nvPr>
        </p:nvSpPr>
        <p:spPr>
          <a:xfrm>
            <a:off x="288000" y="3507880"/>
            <a:ext cx="8568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</a:t>
            </a:r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1"/>
          </p:nvPr>
        </p:nvSpPr>
        <p:spPr>
          <a:xfrm>
            <a:off x="288000" y="4013475"/>
            <a:ext cx="8948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 dirty="0"/>
              <a:t>Group 7: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 dirty="0"/>
              <a:t>Sreekar Reddy, Shiva Madha, Tanvi Chinappa, Aparna M Joseph, Atharva Betawadkar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dirty="0"/>
          </a:p>
        </p:txBody>
      </p:sp>
      <p:sp>
        <p:nvSpPr>
          <p:cNvPr id="112" name="Google Shape;112;p24"/>
          <p:cNvSpPr>
            <a:spLocks noGrp="1"/>
          </p:cNvSpPr>
          <p:nvPr>
            <p:ph type="pic" idx="2"/>
          </p:nvPr>
        </p:nvSpPr>
        <p:spPr>
          <a:prstGeom prst="rect">
            <a:avLst/>
          </a:prstGeom>
          <a:noFill/>
          <a:ln>
            <a:noFill/>
          </a:ln>
        </p:spPr>
      </p:sp>
      <p:pic>
        <p:nvPicPr>
          <p:cNvPr id="113" name="Google Shape;113;p24"/>
          <p:cNvPicPr preferRelativeResize="0"/>
          <p:nvPr/>
        </p:nvPicPr>
        <p:blipFill rotWithShape="1">
          <a:blip r:embed="rId3">
            <a:alphaModFix/>
          </a:blip>
          <a:srcRect b="33200"/>
          <a:stretch/>
        </p:blipFill>
        <p:spPr>
          <a:xfrm>
            <a:off x="0" y="-1"/>
            <a:ext cx="9144000" cy="344642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/>
          <p:nvPr/>
        </p:nvSpPr>
        <p:spPr>
          <a:xfrm>
            <a:off x="971500" y="4613430"/>
            <a:ext cx="1224170" cy="4066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AD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/>
              <a:t>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AF80F-BC8F-4818-A610-BE728E72A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F633D1-38F4-4D66-A19F-6A0863D898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10</a:t>
            </a:fld>
            <a:endParaRPr lang="e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1115E-B305-4DA8-BBFE-5DDFD14864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/>
              <a:t>Project Introduction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0805542-A725-4513-9A06-470C4586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C24F1-3899-437D-A97D-24BF9BE15FD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  <p:sp>
        <p:nvSpPr>
          <p:cNvPr id="122" name="Google Shape;122;p25"/>
          <p:cNvSpPr/>
          <p:nvPr/>
        </p:nvSpPr>
        <p:spPr>
          <a:xfrm>
            <a:off x="290350" y="705150"/>
            <a:ext cx="4474156" cy="1325356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Pre-Processing: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Tuning: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Model Implementation: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Presentation: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300726" y="2030506"/>
            <a:ext cx="4463780" cy="2355944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B: </a:t>
            </a:r>
            <a:endParaRPr sz="16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en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of impact 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Aluminum plate: 500mm x 500mm x 2mm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 piezoelectric transducers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impact areas (A and B)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Steel ball (d = 4mm) was dropped from H = 50mm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Approx. 50 impact positions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24243-3AE6-49F2-955C-5B392971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506" y="705150"/>
            <a:ext cx="3952875" cy="36813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D04842-E040-4A5A-A9B9-44CF582085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4B8799-1975-445C-89B8-D9A32CCCB1A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129" name="Google Shape;129;p26"/>
          <p:cNvSpPr txBox="1"/>
          <p:nvPr/>
        </p:nvSpPr>
        <p:spPr>
          <a:xfrm>
            <a:off x="762550" y="1896875"/>
            <a:ext cx="2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26"/>
          <p:cNvGrpSpPr/>
          <p:nvPr/>
        </p:nvGrpSpPr>
        <p:grpSpPr>
          <a:xfrm>
            <a:off x="161200" y="1242975"/>
            <a:ext cx="3629112" cy="924600"/>
            <a:chOff x="308838" y="1242975"/>
            <a:chExt cx="3629112" cy="924600"/>
          </a:xfrm>
        </p:grpSpPr>
        <p:cxnSp>
          <p:nvCxnSpPr>
            <p:cNvPr id="131" name="Google Shape;131;p26"/>
            <p:cNvCxnSpPr/>
            <p:nvPr/>
          </p:nvCxnSpPr>
          <p:spPr>
            <a:xfrm rot="10800000">
              <a:off x="2616449" y="1645875"/>
              <a:ext cx="1321500" cy="8100"/>
            </a:xfrm>
            <a:prstGeom prst="straightConnector1">
              <a:avLst/>
            </a:prstGeom>
            <a:noFill/>
            <a:ln w="9525" cap="flat" cmpd="sng">
              <a:solidFill>
                <a:srgbClr val="249C90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32" name="Google Shape;132;p26"/>
            <p:cNvSpPr txBox="1"/>
            <p:nvPr/>
          </p:nvSpPr>
          <p:spPr>
            <a:xfrm>
              <a:off x="308838" y="1242975"/>
              <a:ext cx="2301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</a:rPr>
                <a:t>Dataset Parsing</a:t>
              </a:r>
              <a:endParaRPr sz="1200"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1. Training ‘EPOT_DATA'</a:t>
              </a:r>
              <a:endParaRPr sz="12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2. 'Validation augmented data'</a:t>
              </a:r>
              <a:endParaRPr sz="12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3. 'Experiment'</a:t>
              </a:r>
              <a:endParaRPr sz="12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4. 'Experimental validation</a:t>
              </a:r>
              <a:r>
                <a:rPr lang="en" sz="1200">
                  <a:solidFill>
                    <a:schemeClr val="accent2"/>
                  </a:solidFill>
                </a:rPr>
                <a:t>'</a:t>
              </a:r>
              <a:endParaRPr sz="1300" b="1"/>
            </a:p>
          </p:txBody>
        </p:sp>
      </p:grpSp>
      <p:grpSp>
        <p:nvGrpSpPr>
          <p:cNvPr id="133" name="Google Shape;133;p26"/>
          <p:cNvGrpSpPr/>
          <p:nvPr/>
        </p:nvGrpSpPr>
        <p:grpSpPr>
          <a:xfrm>
            <a:off x="308852" y="2646125"/>
            <a:ext cx="3263085" cy="924600"/>
            <a:chOff x="308852" y="2646125"/>
            <a:chExt cx="3263085" cy="924600"/>
          </a:xfrm>
        </p:grpSpPr>
        <p:cxnSp>
          <p:nvCxnSpPr>
            <p:cNvPr id="134" name="Google Shape;134;p26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w="9525" cap="flat" cmpd="sng">
              <a:solidFill>
                <a:srgbClr val="1F887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35" name="Google Shape;135;p26"/>
            <p:cNvSpPr txBox="1"/>
            <p:nvPr/>
          </p:nvSpPr>
          <p:spPr>
            <a:xfrm>
              <a:off x="308852" y="2646125"/>
              <a:ext cx="25014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Preprocessing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1. Cutting</a:t>
              </a:r>
              <a:endParaRPr sz="12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chemeClr val="lt1"/>
                  </a:highlight>
                </a:rPr>
                <a:t>2. Augmenting (only for training data)</a:t>
              </a:r>
              <a:endParaRPr sz="12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2. Normalizing</a:t>
              </a:r>
              <a:endParaRPr sz="12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</a:rPr>
                <a:t>3. Resampling</a:t>
              </a:r>
              <a:endParaRPr sz="1200"/>
            </a:p>
          </p:txBody>
        </p:sp>
      </p:grpSp>
      <p:grpSp>
        <p:nvGrpSpPr>
          <p:cNvPr id="136" name="Google Shape;136;p26"/>
          <p:cNvGrpSpPr/>
          <p:nvPr/>
        </p:nvGrpSpPr>
        <p:grpSpPr>
          <a:xfrm>
            <a:off x="4657738" y="3695900"/>
            <a:ext cx="4162763" cy="400200"/>
            <a:chOff x="4657738" y="3695900"/>
            <a:chExt cx="4162763" cy="400200"/>
          </a:xfrm>
        </p:grpSpPr>
        <p:cxnSp>
          <p:nvCxnSpPr>
            <p:cNvPr id="137" name="Google Shape;137;p26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38" name="Google Shape;138;p26"/>
            <p:cNvSpPr txBox="1"/>
            <p:nvPr/>
          </p:nvSpPr>
          <p:spPr>
            <a:xfrm>
              <a:off x="6696500" y="3695900"/>
              <a:ext cx="212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</a:rPr>
                <a:t>Checking For Outliers</a:t>
              </a:r>
              <a:endParaRPr sz="900" b="1"/>
            </a:p>
          </p:txBody>
        </p:sp>
      </p:grpSp>
      <p:grpSp>
        <p:nvGrpSpPr>
          <p:cNvPr id="139" name="Google Shape;139;p26"/>
          <p:cNvGrpSpPr/>
          <p:nvPr/>
        </p:nvGrpSpPr>
        <p:grpSpPr>
          <a:xfrm>
            <a:off x="5209838" y="1318150"/>
            <a:ext cx="3610688" cy="578700"/>
            <a:chOff x="5209838" y="1318150"/>
            <a:chExt cx="3610688" cy="578700"/>
          </a:xfrm>
        </p:grpSpPr>
        <p:sp>
          <p:nvSpPr>
            <p:cNvPr id="140" name="Google Shape;140;p26"/>
            <p:cNvSpPr txBox="1"/>
            <p:nvPr/>
          </p:nvSpPr>
          <p:spPr>
            <a:xfrm>
              <a:off x="6523425" y="1318150"/>
              <a:ext cx="22971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</a:rPr>
                <a:t> Results : Model Prediction</a:t>
              </a:r>
              <a:endParaRPr sz="1200" b="1"/>
            </a:p>
          </p:txBody>
        </p:sp>
        <p:cxnSp>
          <p:nvCxnSpPr>
            <p:cNvPr id="141" name="Google Shape;141;p26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55B5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42" name="Google Shape;142;p26"/>
          <p:cNvGrpSpPr/>
          <p:nvPr/>
        </p:nvGrpSpPr>
        <p:grpSpPr>
          <a:xfrm>
            <a:off x="5610288" y="2313350"/>
            <a:ext cx="3210200" cy="924600"/>
            <a:chOff x="5610288" y="2313350"/>
            <a:chExt cx="3210200" cy="924600"/>
          </a:xfrm>
        </p:grpSpPr>
        <p:cxnSp>
          <p:nvCxnSpPr>
            <p:cNvPr id="143" name="Google Shape;143;p26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w="9525" cap="flat" cmpd="sng">
              <a:solidFill>
                <a:srgbClr val="1B786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44" name="Google Shape;144;p26"/>
            <p:cNvSpPr txBox="1"/>
            <p:nvPr/>
          </p:nvSpPr>
          <p:spPr>
            <a:xfrm>
              <a:off x="6696488" y="231335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</a:rPr>
                <a:t>Model Creation</a:t>
              </a:r>
              <a:endParaRPr sz="1200"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chemeClr val="lt1"/>
                  </a:highlight>
                </a:rPr>
                <a:t>1. Splitting Data</a:t>
              </a:r>
              <a:endParaRPr sz="12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chemeClr val="lt1"/>
                  </a:highlight>
                </a:rPr>
                <a:t>2. Model Creation</a:t>
              </a:r>
              <a:endParaRPr sz="12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chemeClr val="lt1"/>
                  </a:highlight>
                </a:rPr>
                <a:t>3. Tuning and Training</a:t>
              </a:r>
              <a:endParaRPr sz="1200"/>
            </a:p>
          </p:txBody>
        </p:sp>
      </p:grpSp>
      <p:grpSp>
        <p:nvGrpSpPr>
          <p:cNvPr id="145" name="Google Shape;145;p26"/>
          <p:cNvGrpSpPr/>
          <p:nvPr/>
        </p:nvGrpSpPr>
        <p:grpSpPr>
          <a:xfrm>
            <a:off x="2601236" y="654951"/>
            <a:ext cx="3922200" cy="3915924"/>
            <a:chOff x="2610905" y="610653"/>
            <a:chExt cx="3922200" cy="3922200"/>
          </a:xfrm>
        </p:grpSpPr>
        <p:sp>
          <p:nvSpPr>
            <p:cNvPr id="146" name="Google Shape;146;p26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26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26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26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26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6" name="Google Shape;166;p26"/>
          <p:cNvSpPr txBox="1"/>
          <p:nvPr/>
        </p:nvSpPr>
        <p:spPr>
          <a:xfrm>
            <a:off x="4291725" y="2412825"/>
            <a:ext cx="6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9804C-6C20-4B05-8D0B-C55E671A73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6E0FF9-BC78-425B-B602-D753BE9E82E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173" name="Google Shape;173;p27"/>
          <p:cNvGrpSpPr/>
          <p:nvPr/>
        </p:nvGrpSpPr>
        <p:grpSpPr>
          <a:xfrm rot="2700000">
            <a:off x="90392" y="2022864"/>
            <a:ext cx="436466" cy="436466"/>
            <a:chOff x="4761534" y="3070624"/>
            <a:chExt cx="707700" cy="707700"/>
          </a:xfrm>
        </p:grpSpPr>
        <p:sp>
          <p:nvSpPr>
            <p:cNvPr id="174" name="Google Shape;174;p27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6" name="Google Shape;176;p27"/>
          <p:cNvGrpSpPr/>
          <p:nvPr/>
        </p:nvGrpSpPr>
        <p:grpSpPr>
          <a:xfrm rot="2700000">
            <a:off x="90392" y="2562449"/>
            <a:ext cx="436466" cy="436466"/>
            <a:chOff x="4761534" y="3070624"/>
            <a:chExt cx="707700" cy="707700"/>
          </a:xfrm>
        </p:grpSpPr>
        <p:sp>
          <p:nvSpPr>
            <p:cNvPr id="177" name="Google Shape;177;p27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" name="Google Shape;179;p27"/>
          <p:cNvGrpSpPr/>
          <p:nvPr/>
        </p:nvGrpSpPr>
        <p:grpSpPr>
          <a:xfrm rot="2700000">
            <a:off x="32110" y="1355006"/>
            <a:ext cx="553029" cy="553029"/>
            <a:chOff x="4761519" y="3070609"/>
            <a:chExt cx="896700" cy="896700"/>
          </a:xfrm>
        </p:grpSpPr>
        <p:sp>
          <p:nvSpPr>
            <p:cNvPr id="180" name="Google Shape;180;p27"/>
            <p:cNvSpPr/>
            <p:nvPr/>
          </p:nvSpPr>
          <p:spPr>
            <a:xfrm rot="2700000">
              <a:off x="4831425" y="3263339"/>
              <a:ext cx="756887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2" name="Google Shape;182;p27"/>
          <p:cNvGrpSpPr/>
          <p:nvPr/>
        </p:nvGrpSpPr>
        <p:grpSpPr>
          <a:xfrm rot="2700000">
            <a:off x="90392" y="791293"/>
            <a:ext cx="436466" cy="436466"/>
            <a:chOff x="4761534" y="3070624"/>
            <a:chExt cx="707700" cy="707700"/>
          </a:xfrm>
        </p:grpSpPr>
        <p:sp>
          <p:nvSpPr>
            <p:cNvPr id="183" name="Google Shape;183;p27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27"/>
          <p:cNvGrpSpPr/>
          <p:nvPr/>
        </p:nvGrpSpPr>
        <p:grpSpPr>
          <a:xfrm rot="2700000">
            <a:off x="90392" y="3102034"/>
            <a:ext cx="436466" cy="436466"/>
            <a:chOff x="4761534" y="3070624"/>
            <a:chExt cx="707700" cy="707700"/>
          </a:xfrm>
        </p:grpSpPr>
        <p:sp>
          <p:nvSpPr>
            <p:cNvPr id="186" name="Google Shape;186;p27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EB2CF6-C576-4721-B4A5-182CDC0D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28" y="2137318"/>
            <a:ext cx="2392744" cy="196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CAB3E-EEBA-4698-9D0A-2F1081CAE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702" y="2137319"/>
            <a:ext cx="2417324" cy="1913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A9151-ABE2-41AB-87C2-AB8CB6497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304" y="2137318"/>
            <a:ext cx="2338947" cy="19416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84461-8273-4DA8-9E17-80750F6230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65951-BDD8-4512-BC98-2ED1B6BB5CA3}"/>
              </a:ext>
            </a:extLst>
          </p:cNvPr>
          <p:cNvSpPr txBox="1"/>
          <p:nvPr/>
        </p:nvSpPr>
        <p:spPr>
          <a:xfrm>
            <a:off x="1691475" y="4053285"/>
            <a:ext cx="100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Augmentation</a:t>
            </a:r>
          </a:p>
          <a:p>
            <a:r>
              <a:rPr lang="en-US" sz="1000" i="1" dirty="0"/>
              <a:t>  244 </a:t>
            </a:r>
            <a:r>
              <a:rPr lang="en-US" sz="1000" i="1" dirty="0">
                <a:sym typeface="Wingdings" panose="05000000000000000000" pitchFamily="2" charset="2"/>
              </a:rPr>
              <a:t></a:t>
            </a:r>
            <a:r>
              <a:rPr lang="en-US" sz="1000" i="1" dirty="0"/>
              <a:t> 925</a:t>
            </a:r>
            <a:endParaRPr lang="en-DE" sz="11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E0791-827B-41E3-927A-FD60C9D033F2}"/>
              </a:ext>
            </a:extLst>
          </p:cNvPr>
          <p:cNvSpPr txBox="1"/>
          <p:nvPr/>
        </p:nvSpPr>
        <p:spPr>
          <a:xfrm>
            <a:off x="3559190" y="4014686"/>
            <a:ext cx="223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Cut/ Normalization / Resampling of Training Data</a:t>
            </a:r>
            <a:endParaRPr lang="en-DE" sz="10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7A2AC-973D-4D4E-9F67-13899F903509}"/>
              </a:ext>
            </a:extLst>
          </p:cNvPr>
          <p:cNvSpPr txBox="1"/>
          <p:nvPr/>
        </p:nvSpPr>
        <p:spPr>
          <a:xfrm>
            <a:off x="6640956" y="3994579"/>
            <a:ext cx="1836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Compare sensor data at common co-ordinates</a:t>
            </a:r>
            <a:endParaRPr lang="en-DE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C7BC0-C86B-4F87-A7A9-5C52A770E89D}"/>
              </a:ext>
            </a:extLst>
          </p:cNvPr>
          <p:cNvSpPr txBox="1"/>
          <p:nvPr/>
        </p:nvSpPr>
        <p:spPr>
          <a:xfrm>
            <a:off x="2113750" y="2615043"/>
            <a:ext cx="31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  <a:endParaRPr lang="en-DE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EED1C2-1128-4BB0-8C71-5133C73ADBB1}"/>
              </a:ext>
            </a:extLst>
          </p:cNvPr>
          <p:cNvSpPr txBox="1"/>
          <p:nvPr/>
        </p:nvSpPr>
        <p:spPr>
          <a:xfrm>
            <a:off x="1728836" y="2922101"/>
            <a:ext cx="31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18584-C16B-4BEA-8992-E2531DFFC71E}"/>
              </a:ext>
            </a:extLst>
          </p:cNvPr>
          <p:cNvSpPr txBox="1"/>
          <p:nvPr/>
        </p:nvSpPr>
        <p:spPr>
          <a:xfrm>
            <a:off x="2113750" y="3241941"/>
            <a:ext cx="31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</a:t>
            </a:r>
            <a:endParaRPr lang="en-DE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88544E-68DB-46CC-81C8-0089E84FE477}"/>
              </a:ext>
            </a:extLst>
          </p:cNvPr>
          <p:cNvSpPr txBox="1"/>
          <p:nvPr/>
        </p:nvSpPr>
        <p:spPr>
          <a:xfrm>
            <a:off x="2543475" y="2915751"/>
            <a:ext cx="31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</a:t>
            </a:r>
            <a:endParaRPr lang="en-DE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A049-BCCD-440D-AF29-1683D6B9E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774" y="848811"/>
            <a:ext cx="3448702" cy="8815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901B3D6-C260-47A5-948F-7A0B7A28BB2A}"/>
              </a:ext>
            </a:extLst>
          </p:cNvPr>
          <p:cNvSpPr txBox="1"/>
          <p:nvPr/>
        </p:nvSpPr>
        <p:spPr>
          <a:xfrm>
            <a:off x="1908730" y="1675449"/>
            <a:ext cx="1836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Raw Experimental Data</a:t>
            </a:r>
            <a:endParaRPr lang="en-DE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3C00D-E42C-47C2-82B1-49F1D16DF638}"/>
              </a:ext>
            </a:extLst>
          </p:cNvPr>
          <p:cNvSpPr txBox="1"/>
          <p:nvPr/>
        </p:nvSpPr>
        <p:spPr>
          <a:xfrm>
            <a:off x="4851382" y="813674"/>
            <a:ext cx="3314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Training Data: </a:t>
            </a:r>
          </a:p>
          <a:p>
            <a:r>
              <a:rPr lang="en-US" sz="1100" dirty="0"/>
              <a:t>	Length – 0.0002s</a:t>
            </a:r>
          </a:p>
          <a:p>
            <a:r>
              <a:rPr lang="en-US" sz="1100" dirty="0"/>
              <a:t>	Frequency – 1e-8</a:t>
            </a:r>
          </a:p>
          <a:p>
            <a:r>
              <a:rPr lang="en-US" sz="1100" dirty="0"/>
              <a:t>Experimental Data: </a:t>
            </a:r>
          </a:p>
          <a:p>
            <a:r>
              <a:rPr lang="en-US" sz="1100" dirty="0"/>
              <a:t>	Length – 0.1s</a:t>
            </a:r>
          </a:p>
          <a:p>
            <a:r>
              <a:rPr lang="en-US" sz="1100" dirty="0"/>
              <a:t>	Frequency – 1e-6</a:t>
            </a:r>
            <a:endParaRPr lang="en-DE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9FD31-3FD7-4AF8-B028-FE85E011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075E62-388B-4B08-9179-2A2272FA776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 descr="A picture containing text, red, tiled, light&#10;&#10;Description automatically generated">
            <a:extLst>
              <a:ext uri="{FF2B5EF4-FFF2-40B4-BE49-F238E27FC236}">
                <a16:creationId xmlns:a16="http://schemas.microsoft.com/office/drawing/2014/main" id="{56E06114-6D20-46D5-8027-AC6E6CCC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621940"/>
            <a:ext cx="3543300" cy="3717302"/>
          </a:xfrm>
          <a:prstGeom prst="rect">
            <a:avLst/>
          </a:prstGeom>
        </p:spPr>
      </p:pic>
      <p:grpSp>
        <p:nvGrpSpPr>
          <p:cNvPr id="4" name="Google Shape;209;p28">
            <a:extLst>
              <a:ext uri="{FF2B5EF4-FFF2-40B4-BE49-F238E27FC236}">
                <a16:creationId xmlns:a16="http://schemas.microsoft.com/office/drawing/2014/main" id="{8D43970A-7292-4589-AA4A-821F9DBC0DFF}"/>
              </a:ext>
            </a:extLst>
          </p:cNvPr>
          <p:cNvGrpSpPr/>
          <p:nvPr/>
        </p:nvGrpSpPr>
        <p:grpSpPr>
          <a:xfrm rot="2700000">
            <a:off x="126390" y="1130914"/>
            <a:ext cx="436466" cy="436466"/>
            <a:chOff x="4761534" y="3070624"/>
            <a:chExt cx="707700" cy="707700"/>
          </a:xfrm>
        </p:grpSpPr>
        <p:sp>
          <p:nvSpPr>
            <p:cNvPr id="6" name="Google Shape;210;p28">
              <a:extLst>
                <a:ext uri="{FF2B5EF4-FFF2-40B4-BE49-F238E27FC236}">
                  <a16:creationId xmlns:a16="http://schemas.microsoft.com/office/drawing/2014/main" id="{CDC739D8-807E-4B63-9505-F12EC054FE5B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1;p28">
              <a:extLst>
                <a:ext uri="{FF2B5EF4-FFF2-40B4-BE49-F238E27FC236}">
                  <a16:creationId xmlns:a16="http://schemas.microsoft.com/office/drawing/2014/main" id="{E9AA99B8-3ADE-4B24-861E-14E28B28A952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" name="Google Shape;212;p28">
            <a:extLst>
              <a:ext uri="{FF2B5EF4-FFF2-40B4-BE49-F238E27FC236}">
                <a16:creationId xmlns:a16="http://schemas.microsoft.com/office/drawing/2014/main" id="{4BCF752B-C03A-4B93-BD4D-91B4D5C976BE}"/>
              </a:ext>
            </a:extLst>
          </p:cNvPr>
          <p:cNvGrpSpPr/>
          <p:nvPr/>
        </p:nvGrpSpPr>
        <p:grpSpPr>
          <a:xfrm rot="2700000">
            <a:off x="126390" y="589864"/>
            <a:ext cx="436466" cy="436466"/>
            <a:chOff x="4761534" y="3070624"/>
            <a:chExt cx="707700" cy="707700"/>
          </a:xfrm>
        </p:grpSpPr>
        <p:sp>
          <p:nvSpPr>
            <p:cNvPr id="9" name="Google Shape;213;p28">
              <a:extLst>
                <a:ext uri="{FF2B5EF4-FFF2-40B4-BE49-F238E27FC236}">
                  <a16:creationId xmlns:a16="http://schemas.microsoft.com/office/drawing/2014/main" id="{6E487D9C-7BA2-4EC1-AC4B-8D2E7677A5E2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4;p28">
              <a:extLst>
                <a:ext uri="{FF2B5EF4-FFF2-40B4-BE49-F238E27FC236}">
                  <a16:creationId xmlns:a16="http://schemas.microsoft.com/office/drawing/2014/main" id="{28DE6256-3453-4787-8935-CC7571E76463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" name="Google Shape;203;p28">
            <a:extLst>
              <a:ext uri="{FF2B5EF4-FFF2-40B4-BE49-F238E27FC236}">
                <a16:creationId xmlns:a16="http://schemas.microsoft.com/office/drawing/2014/main" id="{84532DDF-4F93-437A-9544-715FFE0796A2}"/>
              </a:ext>
            </a:extLst>
          </p:cNvPr>
          <p:cNvGrpSpPr/>
          <p:nvPr/>
        </p:nvGrpSpPr>
        <p:grpSpPr>
          <a:xfrm rot="2700000">
            <a:off x="126390" y="2271525"/>
            <a:ext cx="436466" cy="436466"/>
            <a:chOff x="4761534" y="3070624"/>
            <a:chExt cx="707700" cy="707700"/>
          </a:xfrm>
        </p:grpSpPr>
        <p:sp>
          <p:nvSpPr>
            <p:cNvPr id="12" name="Google Shape;204;p28">
              <a:extLst>
                <a:ext uri="{FF2B5EF4-FFF2-40B4-BE49-F238E27FC236}">
                  <a16:creationId xmlns:a16="http://schemas.microsoft.com/office/drawing/2014/main" id="{6059A099-11E5-4F4A-AFA3-CB07027929DC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5;p28">
              <a:extLst>
                <a:ext uri="{FF2B5EF4-FFF2-40B4-BE49-F238E27FC236}">
                  <a16:creationId xmlns:a16="http://schemas.microsoft.com/office/drawing/2014/main" id="{30F9800F-AAD6-43DF-A7A2-412577530E4D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" name="Google Shape;206;p28">
            <a:extLst>
              <a:ext uri="{FF2B5EF4-FFF2-40B4-BE49-F238E27FC236}">
                <a16:creationId xmlns:a16="http://schemas.microsoft.com/office/drawing/2014/main" id="{E17FC653-7A3E-467C-8E6B-FDB56582ECF4}"/>
              </a:ext>
            </a:extLst>
          </p:cNvPr>
          <p:cNvGrpSpPr/>
          <p:nvPr/>
        </p:nvGrpSpPr>
        <p:grpSpPr>
          <a:xfrm rot="2700000">
            <a:off x="72826" y="1611465"/>
            <a:ext cx="543593" cy="543593"/>
            <a:chOff x="4761547" y="3070637"/>
            <a:chExt cx="881400" cy="881400"/>
          </a:xfrm>
        </p:grpSpPr>
        <p:sp>
          <p:nvSpPr>
            <p:cNvPr id="15" name="Google Shape;207;p28">
              <a:extLst>
                <a:ext uri="{FF2B5EF4-FFF2-40B4-BE49-F238E27FC236}">
                  <a16:creationId xmlns:a16="http://schemas.microsoft.com/office/drawing/2014/main" id="{50A0F981-26AB-45BF-A3C2-DB6544C8E669}"/>
                </a:ext>
              </a:extLst>
            </p:cNvPr>
            <p:cNvSpPr/>
            <p:nvPr/>
          </p:nvSpPr>
          <p:spPr>
            <a:xfrm rot="2700000">
              <a:off x="4834623" y="3255718"/>
              <a:ext cx="735250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;p28">
              <a:extLst>
                <a:ext uri="{FF2B5EF4-FFF2-40B4-BE49-F238E27FC236}">
                  <a16:creationId xmlns:a16="http://schemas.microsoft.com/office/drawing/2014/main" id="{485EE414-361E-4C34-9895-77663D135A4F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" name="Google Shape;215;p28">
            <a:extLst>
              <a:ext uri="{FF2B5EF4-FFF2-40B4-BE49-F238E27FC236}">
                <a16:creationId xmlns:a16="http://schemas.microsoft.com/office/drawing/2014/main" id="{14D4AC5D-E60F-49E9-9951-920D33ABAA35}"/>
              </a:ext>
            </a:extLst>
          </p:cNvPr>
          <p:cNvGrpSpPr/>
          <p:nvPr/>
        </p:nvGrpSpPr>
        <p:grpSpPr>
          <a:xfrm rot="2700000">
            <a:off x="126394" y="2820040"/>
            <a:ext cx="436466" cy="436466"/>
            <a:chOff x="4761534" y="3070624"/>
            <a:chExt cx="707700" cy="707700"/>
          </a:xfrm>
        </p:grpSpPr>
        <p:sp>
          <p:nvSpPr>
            <p:cNvPr id="18" name="Google Shape;216;p28">
              <a:extLst>
                <a:ext uri="{FF2B5EF4-FFF2-40B4-BE49-F238E27FC236}">
                  <a16:creationId xmlns:a16="http://schemas.microsoft.com/office/drawing/2014/main" id="{A720A145-CDCF-4189-AF92-F7399E6EB304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7;p28">
              <a:extLst>
                <a:ext uri="{FF2B5EF4-FFF2-40B4-BE49-F238E27FC236}">
                  <a16:creationId xmlns:a16="http://schemas.microsoft.com/office/drawing/2014/main" id="{C4E824E9-4A47-484A-B492-D0B5C8E51D60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CDC9ED-105D-468D-9866-DA189EB8EC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pic>
        <p:nvPicPr>
          <p:cNvPr id="22" name="Picture 21" descr="A picture containing text, light, red, outdoor object&#10;&#10;Description automatically generated">
            <a:extLst>
              <a:ext uri="{FF2B5EF4-FFF2-40B4-BE49-F238E27FC236}">
                <a16:creationId xmlns:a16="http://schemas.microsoft.com/office/drawing/2014/main" id="{F3F9391E-6AB8-4F49-B56F-FE34BF64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14" y="625440"/>
            <a:ext cx="1599016" cy="1677540"/>
          </a:xfrm>
          <a:prstGeom prst="rect">
            <a:avLst/>
          </a:prstGeom>
        </p:spPr>
      </p:pic>
      <p:pic>
        <p:nvPicPr>
          <p:cNvPr id="24" name="Picture 23" descr="A picture containing text, red, brick, tiled&#10;&#10;Description automatically generated">
            <a:extLst>
              <a:ext uri="{FF2B5EF4-FFF2-40B4-BE49-F238E27FC236}">
                <a16:creationId xmlns:a16="http://schemas.microsoft.com/office/drawing/2014/main" id="{858769D9-0EEB-4DE2-8A25-9E237C9C1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014" y="2580292"/>
            <a:ext cx="1676616" cy="1758950"/>
          </a:xfrm>
          <a:prstGeom prst="rect">
            <a:avLst/>
          </a:prstGeom>
        </p:spPr>
      </p:pic>
      <p:pic>
        <p:nvPicPr>
          <p:cNvPr id="26" name="Picture 25" descr="A picture containing text, red, light, tiled&#10;&#10;Description automatically generated">
            <a:extLst>
              <a:ext uri="{FF2B5EF4-FFF2-40B4-BE49-F238E27FC236}">
                <a16:creationId xmlns:a16="http://schemas.microsoft.com/office/drawing/2014/main" id="{6C10C79D-428F-4127-A6A8-21938BE94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99" y="1575362"/>
            <a:ext cx="1737144" cy="182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838608-95DF-4848-9854-01B6E31E1059}"/>
              </a:ext>
            </a:extLst>
          </p:cNvPr>
          <p:cNvSpPr txBox="1"/>
          <p:nvPr/>
        </p:nvSpPr>
        <p:spPr>
          <a:xfrm>
            <a:off x="2178050" y="4102100"/>
            <a:ext cx="71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Sensor 1</a:t>
            </a:r>
            <a:endParaRPr lang="en-DE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10A79-9AC2-4924-9EC3-72B7BF4E94C0}"/>
              </a:ext>
            </a:extLst>
          </p:cNvPr>
          <p:cNvSpPr txBox="1"/>
          <p:nvPr/>
        </p:nvSpPr>
        <p:spPr>
          <a:xfrm>
            <a:off x="5264150" y="2172175"/>
            <a:ext cx="71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Sensor 2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273EB2-538F-4E33-A030-4E8501175FF6}"/>
              </a:ext>
            </a:extLst>
          </p:cNvPr>
          <p:cNvSpPr txBox="1"/>
          <p:nvPr/>
        </p:nvSpPr>
        <p:spPr>
          <a:xfrm>
            <a:off x="5264150" y="4208437"/>
            <a:ext cx="71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Sensor 3</a:t>
            </a:r>
            <a:endParaRPr lang="en-DE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4495B3-1740-40FF-BA48-0ACA1964D6B2}"/>
              </a:ext>
            </a:extLst>
          </p:cNvPr>
          <p:cNvSpPr txBox="1"/>
          <p:nvPr/>
        </p:nvSpPr>
        <p:spPr>
          <a:xfrm>
            <a:off x="7180471" y="3267007"/>
            <a:ext cx="71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Sensor 4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40587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image for NN model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94A95C-B205-4CEF-81E0-82D422403AE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193" name="Google Shape;193;p28"/>
          <p:cNvSpPr txBox="1"/>
          <p:nvPr/>
        </p:nvSpPr>
        <p:spPr>
          <a:xfrm>
            <a:off x="869425" y="1197450"/>
            <a:ext cx="13806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-Conv-</a:t>
            </a:r>
            <a:endParaRPr sz="11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hidden layers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filters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Activation function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Pooling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size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Dropouts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Dropout size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type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362700" y="1197450"/>
            <a:ext cx="12609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-Fully Conn-</a:t>
            </a:r>
            <a:endParaRPr sz="11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dense layers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neurons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Activation function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3736275" y="1207290"/>
            <a:ext cx="743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-Compile-</a:t>
            </a:r>
            <a:endParaRPr sz="11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869425" y="933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Hyperparameters:</a:t>
            </a:r>
            <a:endParaRPr sz="1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963" y="2857750"/>
            <a:ext cx="2536131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050" y="733225"/>
            <a:ext cx="3486949" cy="169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034" y="2641525"/>
            <a:ext cx="3369966" cy="19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5276135" y="499434"/>
            <a:ext cx="304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/>
              <a:t>Select Best Model</a:t>
            </a:r>
            <a:endParaRPr sz="800" i="1"/>
          </a:p>
        </p:txBody>
      </p:sp>
      <p:sp>
        <p:nvSpPr>
          <p:cNvPr id="201" name="Google Shape;201;p28"/>
          <p:cNvSpPr txBox="1"/>
          <p:nvPr/>
        </p:nvSpPr>
        <p:spPr>
          <a:xfrm>
            <a:off x="5388726" y="2388116"/>
            <a:ext cx="304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/>
              <a:t>Learning</a:t>
            </a:r>
            <a:endParaRPr sz="800" i="1" dirty="0"/>
          </a:p>
        </p:txBody>
      </p:sp>
      <p:sp>
        <p:nvSpPr>
          <p:cNvPr id="202" name="Google Shape;202;p28"/>
          <p:cNvSpPr txBox="1"/>
          <p:nvPr/>
        </p:nvSpPr>
        <p:spPr>
          <a:xfrm>
            <a:off x="2508838" y="2615566"/>
            <a:ext cx="304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/>
              <a:t>Accuracy vs Time</a:t>
            </a:r>
            <a:endParaRPr sz="800" i="1"/>
          </a:p>
        </p:txBody>
      </p:sp>
      <p:grpSp>
        <p:nvGrpSpPr>
          <p:cNvPr id="203" name="Google Shape;203;p28"/>
          <p:cNvGrpSpPr/>
          <p:nvPr/>
        </p:nvGrpSpPr>
        <p:grpSpPr>
          <a:xfrm rot="2700000">
            <a:off x="90392" y="1846040"/>
            <a:ext cx="436466" cy="436466"/>
            <a:chOff x="4761534" y="3070624"/>
            <a:chExt cx="707700" cy="707700"/>
          </a:xfrm>
        </p:grpSpPr>
        <p:sp>
          <p:nvSpPr>
            <p:cNvPr id="204" name="Google Shape;204;p28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6" name="Google Shape;206;p28"/>
          <p:cNvGrpSpPr/>
          <p:nvPr/>
        </p:nvGrpSpPr>
        <p:grpSpPr>
          <a:xfrm rot="2700000">
            <a:off x="36828" y="2381936"/>
            <a:ext cx="543593" cy="543593"/>
            <a:chOff x="4761547" y="3070637"/>
            <a:chExt cx="881400" cy="881400"/>
          </a:xfrm>
        </p:grpSpPr>
        <p:sp>
          <p:nvSpPr>
            <p:cNvPr id="207" name="Google Shape;207;p28"/>
            <p:cNvSpPr/>
            <p:nvPr/>
          </p:nvSpPr>
          <p:spPr>
            <a:xfrm rot="2700000">
              <a:off x="4834623" y="3255718"/>
              <a:ext cx="735250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9" name="Google Shape;209;p28"/>
          <p:cNvGrpSpPr/>
          <p:nvPr/>
        </p:nvGrpSpPr>
        <p:grpSpPr>
          <a:xfrm rot="2700000">
            <a:off x="90392" y="1332343"/>
            <a:ext cx="436466" cy="436466"/>
            <a:chOff x="4761534" y="3070624"/>
            <a:chExt cx="707700" cy="707700"/>
          </a:xfrm>
        </p:grpSpPr>
        <p:sp>
          <p:nvSpPr>
            <p:cNvPr id="210" name="Google Shape;210;p28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p28"/>
          <p:cNvGrpSpPr/>
          <p:nvPr/>
        </p:nvGrpSpPr>
        <p:grpSpPr>
          <a:xfrm rot="2700000">
            <a:off x="90392" y="791293"/>
            <a:ext cx="436466" cy="436466"/>
            <a:chOff x="4761534" y="3070624"/>
            <a:chExt cx="707700" cy="707700"/>
          </a:xfrm>
        </p:grpSpPr>
        <p:sp>
          <p:nvSpPr>
            <p:cNvPr id="213" name="Google Shape;213;p28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" name="Google Shape;215;p28"/>
          <p:cNvGrpSpPr/>
          <p:nvPr/>
        </p:nvGrpSpPr>
        <p:grpSpPr>
          <a:xfrm rot="2700000">
            <a:off x="90392" y="3025834"/>
            <a:ext cx="436466" cy="436466"/>
            <a:chOff x="4761534" y="3070624"/>
            <a:chExt cx="707700" cy="707700"/>
          </a:xfrm>
        </p:grpSpPr>
        <p:sp>
          <p:nvSpPr>
            <p:cNvPr id="216" name="Google Shape;216;p28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" name="Google Shape;203;p28">
            <a:extLst>
              <a:ext uri="{FF2B5EF4-FFF2-40B4-BE49-F238E27FC236}">
                <a16:creationId xmlns:a16="http://schemas.microsoft.com/office/drawing/2014/main" id="{0477E5A9-7409-476D-9B11-51548753CE83}"/>
              </a:ext>
            </a:extLst>
          </p:cNvPr>
          <p:cNvGrpSpPr/>
          <p:nvPr/>
        </p:nvGrpSpPr>
        <p:grpSpPr>
          <a:xfrm rot="2700000">
            <a:off x="90396" y="1841675"/>
            <a:ext cx="436466" cy="436466"/>
            <a:chOff x="4761534" y="3070624"/>
            <a:chExt cx="707700" cy="707700"/>
          </a:xfrm>
        </p:grpSpPr>
        <p:sp>
          <p:nvSpPr>
            <p:cNvPr id="29" name="Google Shape;204;p28">
              <a:extLst>
                <a:ext uri="{FF2B5EF4-FFF2-40B4-BE49-F238E27FC236}">
                  <a16:creationId xmlns:a16="http://schemas.microsoft.com/office/drawing/2014/main" id="{0F7A8B14-5457-439F-83EC-592B9A0BA0D8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5;p28">
              <a:extLst>
                <a:ext uri="{FF2B5EF4-FFF2-40B4-BE49-F238E27FC236}">
                  <a16:creationId xmlns:a16="http://schemas.microsoft.com/office/drawing/2014/main" id="{244A2D52-FF7C-44A4-8068-F2C280599F95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" name="Google Shape;206;p28">
            <a:extLst>
              <a:ext uri="{FF2B5EF4-FFF2-40B4-BE49-F238E27FC236}">
                <a16:creationId xmlns:a16="http://schemas.microsoft.com/office/drawing/2014/main" id="{3D0EEA19-CCF9-4B0D-80A2-D95128281F9B}"/>
              </a:ext>
            </a:extLst>
          </p:cNvPr>
          <p:cNvGrpSpPr/>
          <p:nvPr/>
        </p:nvGrpSpPr>
        <p:grpSpPr>
          <a:xfrm rot="2700000">
            <a:off x="36832" y="2377571"/>
            <a:ext cx="543593" cy="543593"/>
            <a:chOff x="4761547" y="3070637"/>
            <a:chExt cx="881400" cy="881400"/>
          </a:xfrm>
        </p:grpSpPr>
        <p:sp>
          <p:nvSpPr>
            <p:cNvPr id="32" name="Google Shape;207;p28">
              <a:extLst>
                <a:ext uri="{FF2B5EF4-FFF2-40B4-BE49-F238E27FC236}">
                  <a16:creationId xmlns:a16="http://schemas.microsoft.com/office/drawing/2014/main" id="{F799F0CE-52ED-43D6-9A13-0276F03BFA65}"/>
                </a:ext>
              </a:extLst>
            </p:cNvPr>
            <p:cNvSpPr/>
            <p:nvPr/>
          </p:nvSpPr>
          <p:spPr>
            <a:xfrm rot="2700000">
              <a:off x="4834623" y="3255718"/>
              <a:ext cx="735250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8;p28">
              <a:extLst>
                <a:ext uri="{FF2B5EF4-FFF2-40B4-BE49-F238E27FC236}">
                  <a16:creationId xmlns:a16="http://schemas.microsoft.com/office/drawing/2014/main" id="{5BFB51EB-E5BE-4BBE-B46F-0B9FD81DAC5B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" name="Google Shape;215;p28">
            <a:extLst>
              <a:ext uri="{FF2B5EF4-FFF2-40B4-BE49-F238E27FC236}">
                <a16:creationId xmlns:a16="http://schemas.microsoft.com/office/drawing/2014/main" id="{816EFDA8-28B6-45B7-AE28-60068F6238B9}"/>
              </a:ext>
            </a:extLst>
          </p:cNvPr>
          <p:cNvGrpSpPr/>
          <p:nvPr/>
        </p:nvGrpSpPr>
        <p:grpSpPr>
          <a:xfrm rot="2700000">
            <a:off x="90396" y="3021469"/>
            <a:ext cx="436466" cy="436466"/>
            <a:chOff x="4761534" y="3070624"/>
            <a:chExt cx="707700" cy="707700"/>
          </a:xfrm>
        </p:grpSpPr>
        <p:sp>
          <p:nvSpPr>
            <p:cNvPr id="35" name="Google Shape;216;p28">
              <a:extLst>
                <a:ext uri="{FF2B5EF4-FFF2-40B4-BE49-F238E27FC236}">
                  <a16:creationId xmlns:a16="http://schemas.microsoft.com/office/drawing/2014/main" id="{04C0035B-7F5F-4435-AAA4-473E0C625F39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7;p28">
              <a:extLst>
                <a:ext uri="{FF2B5EF4-FFF2-40B4-BE49-F238E27FC236}">
                  <a16:creationId xmlns:a16="http://schemas.microsoft.com/office/drawing/2014/main" id="{A0B08BAE-6F4E-4BD0-8DDC-47315E20C4C6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" name="Google Shape;209;p28">
            <a:extLst>
              <a:ext uri="{FF2B5EF4-FFF2-40B4-BE49-F238E27FC236}">
                <a16:creationId xmlns:a16="http://schemas.microsoft.com/office/drawing/2014/main" id="{4C118AA8-C476-49EC-8898-F08687495E44}"/>
              </a:ext>
            </a:extLst>
          </p:cNvPr>
          <p:cNvGrpSpPr/>
          <p:nvPr/>
        </p:nvGrpSpPr>
        <p:grpSpPr>
          <a:xfrm rot="2700000">
            <a:off x="90395" y="1364671"/>
            <a:ext cx="436466" cy="436466"/>
            <a:chOff x="4761534" y="3070624"/>
            <a:chExt cx="707700" cy="707700"/>
          </a:xfrm>
        </p:grpSpPr>
        <p:sp>
          <p:nvSpPr>
            <p:cNvPr id="38" name="Google Shape;210;p28">
              <a:extLst>
                <a:ext uri="{FF2B5EF4-FFF2-40B4-BE49-F238E27FC236}">
                  <a16:creationId xmlns:a16="http://schemas.microsoft.com/office/drawing/2014/main" id="{22C74F26-3104-425A-9F50-5AD84A33D7FC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1;p28">
              <a:extLst>
                <a:ext uri="{FF2B5EF4-FFF2-40B4-BE49-F238E27FC236}">
                  <a16:creationId xmlns:a16="http://schemas.microsoft.com/office/drawing/2014/main" id="{12138A70-C21F-4E18-A932-B2E02E8FFB5B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" name="Google Shape;212;p28">
            <a:extLst>
              <a:ext uri="{FF2B5EF4-FFF2-40B4-BE49-F238E27FC236}">
                <a16:creationId xmlns:a16="http://schemas.microsoft.com/office/drawing/2014/main" id="{B3516D74-CA23-49B7-A79B-815070167EAB}"/>
              </a:ext>
            </a:extLst>
          </p:cNvPr>
          <p:cNvGrpSpPr/>
          <p:nvPr/>
        </p:nvGrpSpPr>
        <p:grpSpPr>
          <a:xfrm rot="2700000">
            <a:off x="90395" y="823621"/>
            <a:ext cx="436466" cy="436466"/>
            <a:chOff x="4761534" y="3070624"/>
            <a:chExt cx="707700" cy="707700"/>
          </a:xfrm>
        </p:grpSpPr>
        <p:sp>
          <p:nvSpPr>
            <p:cNvPr id="41" name="Google Shape;213;p28">
              <a:extLst>
                <a:ext uri="{FF2B5EF4-FFF2-40B4-BE49-F238E27FC236}">
                  <a16:creationId xmlns:a16="http://schemas.microsoft.com/office/drawing/2014/main" id="{E9B6C9DD-BC80-4377-9C79-082969D85579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4;p28">
              <a:extLst>
                <a:ext uri="{FF2B5EF4-FFF2-40B4-BE49-F238E27FC236}">
                  <a16:creationId xmlns:a16="http://schemas.microsoft.com/office/drawing/2014/main" id="{261C7AC5-70AE-41D0-88BF-E64E759B4A1C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" name="Google Shape;203;p28">
            <a:extLst>
              <a:ext uri="{FF2B5EF4-FFF2-40B4-BE49-F238E27FC236}">
                <a16:creationId xmlns:a16="http://schemas.microsoft.com/office/drawing/2014/main" id="{4D08FB1B-A22F-432F-ABC7-1C708508AE2F}"/>
              </a:ext>
            </a:extLst>
          </p:cNvPr>
          <p:cNvGrpSpPr/>
          <p:nvPr/>
        </p:nvGrpSpPr>
        <p:grpSpPr>
          <a:xfrm rot="2700000">
            <a:off x="90399" y="1874003"/>
            <a:ext cx="436466" cy="436466"/>
            <a:chOff x="4761534" y="3070624"/>
            <a:chExt cx="707700" cy="707700"/>
          </a:xfrm>
        </p:grpSpPr>
        <p:sp>
          <p:nvSpPr>
            <p:cNvPr id="44" name="Google Shape;204;p28">
              <a:extLst>
                <a:ext uri="{FF2B5EF4-FFF2-40B4-BE49-F238E27FC236}">
                  <a16:creationId xmlns:a16="http://schemas.microsoft.com/office/drawing/2014/main" id="{B9A33A40-122A-4A24-AA9E-1C8CC082723F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5;p28">
              <a:extLst>
                <a:ext uri="{FF2B5EF4-FFF2-40B4-BE49-F238E27FC236}">
                  <a16:creationId xmlns:a16="http://schemas.microsoft.com/office/drawing/2014/main" id="{809AEDF6-2A1E-4944-9A1C-436DCD32132F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" name="Google Shape;206;p28">
            <a:extLst>
              <a:ext uri="{FF2B5EF4-FFF2-40B4-BE49-F238E27FC236}">
                <a16:creationId xmlns:a16="http://schemas.microsoft.com/office/drawing/2014/main" id="{9BBC9E96-9CEF-4979-A4F6-B51D31CDD76C}"/>
              </a:ext>
            </a:extLst>
          </p:cNvPr>
          <p:cNvGrpSpPr/>
          <p:nvPr/>
        </p:nvGrpSpPr>
        <p:grpSpPr>
          <a:xfrm rot="2700000">
            <a:off x="36835" y="2409899"/>
            <a:ext cx="543593" cy="543593"/>
            <a:chOff x="4761547" y="3070637"/>
            <a:chExt cx="881400" cy="881400"/>
          </a:xfrm>
        </p:grpSpPr>
        <p:sp>
          <p:nvSpPr>
            <p:cNvPr id="47" name="Google Shape;207;p28">
              <a:extLst>
                <a:ext uri="{FF2B5EF4-FFF2-40B4-BE49-F238E27FC236}">
                  <a16:creationId xmlns:a16="http://schemas.microsoft.com/office/drawing/2014/main" id="{1AC8BEBD-A649-4392-80D8-6E895D5D4C7D}"/>
                </a:ext>
              </a:extLst>
            </p:cNvPr>
            <p:cNvSpPr/>
            <p:nvPr/>
          </p:nvSpPr>
          <p:spPr>
            <a:xfrm rot="2700000">
              <a:off x="4834623" y="3255718"/>
              <a:ext cx="735250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8;p28">
              <a:extLst>
                <a:ext uri="{FF2B5EF4-FFF2-40B4-BE49-F238E27FC236}">
                  <a16:creationId xmlns:a16="http://schemas.microsoft.com/office/drawing/2014/main" id="{9E1EC3C3-2AC0-45D7-83F7-5CAB0D249C77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" name="Google Shape;215;p28">
            <a:extLst>
              <a:ext uri="{FF2B5EF4-FFF2-40B4-BE49-F238E27FC236}">
                <a16:creationId xmlns:a16="http://schemas.microsoft.com/office/drawing/2014/main" id="{A8A6A823-BAA9-4259-AD7B-DE16556E9CD6}"/>
              </a:ext>
            </a:extLst>
          </p:cNvPr>
          <p:cNvGrpSpPr/>
          <p:nvPr/>
        </p:nvGrpSpPr>
        <p:grpSpPr>
          <a:xfrm rot="2700000">
            <a:off x="90399" y="3053797"/>
            <a:ext cx="436466" cy="436466"/>
            <a:chOff x="4761534" y="3070624"/>
            <a:chExt cx="707700" cy="707700"/>
          </a:xfrm>
        </p:grpSpPr>
        <p:sp>
          <p:nvSpPr>
            <p:cNvPr id="50" name="Google Shape;216;p28">
              <a:extLst>
                <a:ext uri="{FF2B5EF4-FFF2-40B4-BE49-F238E27FC236}">
                  <a16:creationId xmlns:a16="http://schemas.microsoft.com/office/drawing/2014/main" id="{EABF9741-C34D-4864-A92D-058BF0809D13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7;p28">
              <a:extLst>
                <a:ext uri="{FF2B5EF4-FFF2-40B4-BE49-F238E27FC236}">
                  <a16:creationId xmlns:a16="http://schemas.microsoft.com/office/drawing/2014/main" id="{515ED2FF-04CE-495F-9816-36F78EEA20F7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AB37B-97EC-4913-9D5C-7525922F61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/>
              <a:t>Neural Network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20D979-AE88-42F1-87D0-A314D1FCB18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  <p:grpSp>
        <p:nvGrpSpPr>
          <p:cNvPr id="224" name="Google Shape;224;p29"/>
          <p:cNvGrpSpPr/>
          <p:nvPr/>
        </p:nvGrpSpPr>
        <p:grpSpPr>
          <a:xfrm rot="2700000">
            <a:off x="90392" y="1846040"/>
            <a:ext cx="436466" cy="436466"/>
            <a:chOff x="4761534" y="3070624"/>
            <a:chExt cx="707700" cy="707700"/>
          </a:xfrm>
        </p:grpSpPr>
        <p:sp>
          <p:nvSpPr>
            <p:cNvPr id="225" name="Google Shape;225;p29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7" name="Google Shape;227;p29"/>
          <p:cNvGrpSpPr/>
          <p:nvPr/>
        </p:nvGrpSpPr>
        <p:grpSpPr>
          <a:xfrm rot="2700000">
            <a:off x="36828" y="2381936"/>
            <a:ext cx="543593" cy="543593"/>
            <a:chOff x="4761547" y="3070637"/>
            <a:chExt cx="881400" cy="881400"/>
          </a:xfrm>
        </p:grpSpPr>
        <p:sp>
          <p:nvSpPr>
            <p:cNvPr id="228" name="Google Shape;228;p29"/>
            <p:cNvSpPr/>
            <p:nvPr/>
          </p:nvSpPr>
          <p:spPr>
            <a:xfrm rot="2700000">
              <a:off x="4834623" y="3255718"/>
              <a:ext cx="735250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" name="Google Shape;230;p29"/>
          <p:cNvGrpSpPr/>
          <p:nvPr/>
        </p:nvGrpSpPr>
        <p:grpSpPr>
          <a:xfrm rot="2700000">
            <a:off x="90392" y="1332343"/>
            <a:ext cx="436466" cy="436466"/>
            <a:chOff x="4761534" y="3070624"/>
            <a:chExt cx="707700" cy="707700"/>
          </a:xfrm>
        </p:grpSpPr>
        <p:sp>
          <p:nvSpPr>
            <p:cNvPr id="231" name="Google Shape;231;p29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41654BB-A0D6-4644-A52E-9997579B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6" y="773000"/>
            <a:ext cx="8293709" cy="3761653"/>
          </a:xfrm>
          <a:prstGeom prst="rect">
            <a:avLst/>
          </a:prstGeom>
        </p:spPr>
      </p:pic>
      <p:grpSp>
        <p:nvGrpSpPr>
          <p:cNvPr id="233" name="Google Shape;233;p29"/>
          <p:cNvGrpSpPr/>
          <p:nvPr/>
        </p:nvGrpSpPr>
        <p:grpSpPr>
          <a:xfrm rot="2700000">
            <a:off x="90392" y="791293"/>
            <a:ext cx="436466" cy="436466"/>
            <a:chOff x="4761534" y="3070624"/>
            <a:chExt cx="707700" cy="707700"/>
          </a:xfrm>
        </p:grpSpPr>
        <p:sp>
          <p:nvSpPr>
            <p:cNvPr id="234" name="Google Shape;234;p29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6" name="Google Shape;236;p29"/>
          <p:cNvGrpSpPr/>
          <p:nvPr/>
        </p:nvGrpSpPr>
        <p:grpSpPr>
          <a:xfrm rot="2700000">
            <a:off x="90392" y="3025834"/>
            <a:ext cx="436466" cy="436466"/>
            <a:chOff x="4761534" y="3070624"/>
            <a:chExt cx="707700" cy="707700"/>
          </a:xfrm>
        </p:grpSpPr>
        <p:sp>
          <p:nvSpPr>
            <p:cNvPr id="237" name="Google Shape;237;p29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DB5169F-3001-4E62-9535-D7CAD540672E}"/>
              </a:ext>
            </a:extLst>
          </p:cNvPr>
          <p:cNvSpPr/>
          <p:nvPr/>
        </p:nvSpPr>
        <p:spPr>
          <a:xfrm>
            <a:off x="1901181" y="3093089"/>
            <a:ext cx="2354093" cy="127732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CAC8B-2477-4223-B9B5-78E534D2DB91}"/>
              </a:ext>
            </a:extLst>
          </p:cNvPr>
          <p:cNvSpPr txBox="1"/>
          <p:nvPr/>
        </p:nvSpPr>
        <p:spPr>
          <a:xfrm>
            <a:off x="1797559" y="3093227"/>
            <a:ext cx="189807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Accuracy:</a:t>
            </a:r>
          </a:p>
          <a:p>
            <a:pPr algn="r"/>
            <a:r>
              <a:rPr lang="en-US" sz="1100" dirty="0"/>
              <a:t>Validation accuracy:</a:t>
            </a:r>
          </a:p>
          <a:p>
            <a:pPr algn="r"/>
            <a:r>
              <a:rPr lang="en-US" sz="1100" dirty="0"/>
              <a:t>Loss:</a:t>
            </a:r>
          </a:p>
          <a:p>
            <a:pPr algn="r"/>
            <a:r>
              <a:rPr lang="en-US" sz="1100" dirty="0"/>
              <a:t>Validation loss:</a:t>
            </a:r>
          </a:p>
          <a:p>
            <a:pPr algn="r"/>
            <a:endParaRPr lang="en-US" sz="1100" dirty="0"/>
          </a:p>
          <a:p>
            <a:pPr algn="r"/>
            <a:r>
              <a:rPr lang="en-US" sz="1100" dirty="0"/>
              <a:t>MSE (validation data):</a:t>
            </a:r>
          </a:p>
          <a:p>
            <a:pPr algn="r"/>
            <a:r>
              <a:rPr lang="en-US" sz="1100" dirty="0"/>
              <a:t>MSE (experimental data):</a:t>
            </a:r>
            <a:endParaRPr lang="en-DE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B16F2-F18D-491D-BB79-144FCABBC901}"/>
              </a:ext>
            </a:extLst>
          </p:cNvPr>
          <p:cNvSpPr txBox="1"/>
          <p:nvPr/>
        </p:nvSpPr>
        <p:spPr>
          <a:xfrm>
            <a:off x="3550041" y="3099711"/>
            <a:ext cx="140346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98.38%</a:t>
            </a:r>
          </a:p>
          <a:p>
            <a:r>
              <a:rPr lang="en-US" sz="1100" dirty="0"/>
              <a:t>97.30%</a:t>
            </a:r>
          </a:p>
          <a:p>
            <a:r>
              <a:rPr lang="en-US" sz="1100" dirty="0"/>
              <a:t>4.4e-4</a:t>
            </a:r>
          </a:p>
          <a:p>
            <a:r>
              <a:rPr lang="en-US" sz="1100" dirty="0"/>
              <a:t>3.58e-4</a:t>
            </a:r>
          </a:p>
          <a:p>
            <a:endParaRPr lang="en-US" sz="1100" dirty="0"/>
          </a:p>
          <a:p>
            <a:r>
              <a:rPr lang="en-US" sz="1100" dirty="0"/>
              <a:t>2.27</a:t>
            </a:r>
          </a:p>
          <a:p>
            <a:r>
              <a:rPr lang="en-US" sz="1100" dirty="0"/>
              <a:t>16.38</a:t>
            </a:r>
            <a:endParaRPr lang="en-DE" sz="11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F42834F-C26E-4FD4-A4B3-47D22D6E18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59CED-F52D-43D5-A1C3-63951735A2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B67ED-8F5B-4F7D-8068-552E4230A352}"/>
              </a:ext>
            </a:extLst>
          </p:cNvPr>
          <p:cNvSpPr txBox="1"/>
          <p:nvPr/>
        </p:nvSpPr>
        <p:spPr>
          <a:xfrm>
            <a:off x="288001" y="644799"/>
            <a:ext cx="30775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sng" dirty="0">
                <a:solidFill>
                  <a:schemeClr val="tx1"/>
                </a:solidFill>
                <a:effectLst/>
                <a:latin typeface="+mn-lt"/>
              </a:rPr>
              <a:t>Experimental Validation Data – (MSE – 16.38 )</a:t>
            </a:r>
          </a:p>
          <a:p>
            <a:endParaRPr lang="en-US" sz="40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+mn-lt"/>
              </a:rPr>
              <a:t>Trial 4.0- [205. 200.] Predicted - [209.98865 207.41774]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+mn-lt"/>
              </a:rPr>
              <a:t>Trial 3.0- [225. 210.] Predicted - [228.89778 211.16388]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+mn-lt"/>
              </a:rPr>
              <a:t>Trial 3.0- [230. 245.] Predicted - [229.48724 243.61864]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FE0DC-9F94-4A70-828E-97E5FEED75C5}"/>
              </a:ext>
            </a:extLst>
          </p:cNvPr>
          <p:cNvSpPr txBox="1"/>
          <p:nvPr/>
        </p:nvSpPr>
        <p:spPr>
          <a:xfrm>
            <a:off x="355446" y="1492351"/>
            <a:ext cx="2470245" cy="3243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u="sng" dirty="0">
                <a:solidFill>
                  <a:schemeClr val="tx1"/>
                </a:solidFill>
                <a:effectLst/>
                <a:latin typeface="+mn-lt"/>
              </a:rPr>
              <a:t>Experimental Data – Group 7 prediction: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[253.32326, 244.85556]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[234.51955, 233.11015]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[243.45721, 259.58542]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[260.85577, 225.5717 ]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[241.64229, 252.67258]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[262.7103 , 247.9715 ]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[236.75409, 299.41733]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[230.32304, 228.36177]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[264.8639 , 298.7226 ]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[252.88496, 258.21362]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[260.63187, 232.50989]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[252.09583, 252.05911]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[201.56601, 229.92183]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[256.91928, 257.9066 ]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[245.16226, 252.61618]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[224.14635, 201.8915 ]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[269.60422, 310.06744] </a:t>
            </a:r>
            <a:endParaRPr lang="en-US" sz="1050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DE" sz="1050" b="0" i="0" dirty="0">
                <a:solidFill>
                  <a:schemeClr val="tx1"/>
                </a:solidFill>
                <a:effectLst/>
                <a:latin typeface="+mn-lt"/>
              </a:rPr>
              <a:t>[298.5857 , 281.49817]]</a:t>
            </a:r>
            <a:endParaRPr lang="en-DE" sz="105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B57628CE-E3C9-4CA7-A0AE-F6A14F906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91" y="2007216"/>
            <a:ext cx="3540717" cy="26555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FC067-B117-42DA-9447-CD144DF428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1ECF7-3FFF-4548-BDAD-D0AAB9C1F3C5}"/>
              </a:ext>
            </a:extLst>
          </p:cNvPr>
          <p:cNvSpPr txBox="1"/>
          <p:nvPr/>
        </p:nvSpPr>
        <p:spPr>
          <a:xfrm>
            <a:off x="3295057" y="847643"/>
            <a:ext cx="31628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Trial 2.0- [240. 255.] Predicted - [240.57103 252.7513 ]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Trial 4.0- [250. 260.] Predicted - [250.5842 260.62122]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Trial 1.0- [300. 235.] Predicted - [296.40793 237.28252]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dirty="0"/>
              <a:t>1.tuning  </a:t>
            </a:r>
            <a:endParaRPr dirty="0"/>
          </a:p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dirty="0"/>
              <a:t>2. model discussion(why model worked better)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BBB1A-CB0A-4156-9B26-1CE89FD8A41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BB7241-6518-44E5-8431-E755D8CAC4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748</Words>
  <Application>Microsoft Office PowerPoint</Application>
  <PresentationFormat>On-screen Show (16:9)</PresentationFormat>
  <Paragraphs>165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Noto Sans Symbols</vt:lpstr>
      <vt:lpstr>Calibri</vt:lpstr>
      <vt:lpstr>Roboto</vt:lpstr>
      <vt:lpstr>Arial</vt:lpstr>
      <vt:lpstr>Calibri Light</vt:lpstr>
      <vt:lpstr>Office Theme</vt:lpstr>
      <vt:lpstr>Project B</vt:lpstr>
      <vt:lpstr>Project Introduction</vt:lpstr>
      <vt:lpstr>Method</vt:lpstr>
      <vt:lpstr>Pre-processing</vt:lpstr>
      <vt:lpstr>Outliers</vt:lpstr>
      <vt:lpstr>Neural network image for NN model</vt:lpstr>
      <vt:lpstr>Neural Network Architecture</vt:lpstr>
      <vt:lpstr>Results &amp; discussion 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</dc:title>
  <dc:creator>Sreekar Reddy Sajjala</dc:creator>
  <cp:lastModifiedBy>Sreekar Reddy Sajjala</cp:lastModifiedBy>
  <cp:revision>14</cp:revision>
  <dcterms:modified xsi:type="dcterms:W3CDTF">2022-01-18T23:41:27Z</dcterms:modified>
</cp:coreProperties>
</file>